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1" r:id="rId2"/>
    <p:sldId id="271" r:id="rId3"/>
    <p:sldId id="272" r:id="rId4"/>
    <p:sldId id="273" r:id="rId5"/>
    <p:sldId id="274" r:id="rId6"/>
    <p:sldId id="275" r:id="rId7"/>
    <p:sldId id="279" r:id="rId8"/>
    <p:sldId id="280" r:id="rId9"/>
    <p:sldId id="281" r:id="rId10"/>
    <p:sldId id="282" r:id="rId11"/>
    <p:sldId id="284" r:id="rId12"/>
    <p:sldId id="285" r:id="rId1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antian"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332" y="-1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66FB9A-A751-4A7C-AE0A-8D3E66E616B8}" type="datetimeFigureOut">
              <a:rPr lang="zh-CN" altLang="en-US" smtClean="0"/>
              <a:t>2014/8/28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26AB71-EF41-42CE-BACD-9846C19554D4}" type="slidenum">
              <a:rPr lang="zh-CN" altLang="en-US" smtClean="0"/>
              <a:t>‹#›</a:t>
            </a:fld>
            <a:endParaRPr lang="zh-CN" altLang="en-US"/>
          </a:p>
        </p:txBody>
      </p:sp>
    </p:spTree>
    <p:extLst>
      <p:ext uri="{BB962C8B-B14F-4D97-AF65-F5344CB8AC3E}">
        <p14:creationId xmlns:p14="http://schemas.microsoft.com/office/powerpoint/2010/main" val="3542372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6CB3CE1-62B3-41C3-8705-B19626914376}" type="datetimeFigureOut">
              <a:rPr lang="zh-CN" altLang="en-US"/>
              <a:pPr>
                <a:defRPr/>
              </a:pPr>
              <a:t>2014/8/28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19E6BE2-CCEE-4084-8F8F-E2F4A71F7EE1}"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3588045-27B5-4E72-8C72-D64F7AC986DB}" type="datetimeFigureOut">
              <a:rPr lang="zh-CN" altLang="en-US"/>
              <a:pPr>
                <a:defRPr/>
              </a:pPr>
              <a:t>2014/8/28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FB9BFA5-FADF-4434-8594-914EB6995DD1}"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74149C5-AD27-47BA-A7E2-5D6CE012191F}" type="datetimeFigureOut">
              <a:rPr lang="zh-CN" altLang="en-US"/>
              <a:pPr>
                <a:defRPr/>
              </a:pPr>
              <a:t>2014/8/28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BA7C433-2E29-4E96-9C43-195A9E57522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68ADD87-F563-46D9-95E8-31D3458D154F}" type="datetimeFigureOut">
              <a:rPr lang="zh-CN" altLang="en-US"/>
              <a:pPr>
                <a:defRPr/>
              </a:pPr>
              <a:t>2014/8/28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2C34487-6043-4270-AFFF-937CEFCEB465}"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A1D6972-A3A2-4A61-8F29-CF2EBD047388}" type="datetimeFigureOut">
              <a:rPr lang="zh-CN" altLang="en-US"/>
              <a:pPr>
                <a:defRPr/>
              </a:pPr>
              <a:t>2014/8/28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12D0FF0-F4DE-48D4-A720-1A9FD1B9B1D3}"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09F2CB2A-C373-4FE2-845E-55607AF5829F}" type="datetimeFigureOut">
              <a:rPr lang="zh-CN" altLang="en-US"/>
              <a:pPr>
                <a:defRPr/>
              </a:pPr>
              <a:t>2014/8/28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206BC0A-3A3F-413E-B181-F2651F505434}"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A3161366-7995-4B25-BCCC-7A7CB6B3E5C5}" type="datetimeFigureOut">
              <a:rPr lang="zh-CN" altLang="en-US"/>
              <a:pPr>
                <a:defRPr/>
              </a:pPr>
              <a:t>2014/8/28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AE9E3AD-B2E5-490A-8F3F-E980FB83C8D6}"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CE0D7C5A-7379-4CCA-B0B6-593802279259}" type="datetimeFigureOut">
              <a:rPr lang="zh-CN" altLang="en-US"/>
              <a:pPr>
                <a:defRPr/>
              </a:pPr>
              <a:t>2014/8/28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F1D29F6-1BF9-4154-A1CC-77F458D20E9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91356D5-563F-4591-AF55-8D9332155ECB}" type="datetimeFigureOut">
              <a:rPr lang="zh-CN" altLang="en-US"/>
              <a:pPr>
                <a:defRPr/>
              </a:pPr>
              <a:t>2014/8/28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DF905F8-D15E-44E8-91B2-790DB5555B9B}"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EF9B34F-ADDD-440A-BB8A-83A451581186}" type="datetimeFigureOut">
              <a:rPr lang="zh-CN" altLang="en-US"/>
              <a:pPr>
                <a:defRPr/>
              </a:pPr>
              <a:t>2014/8/28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C3EB307-35E1-4CF0-8088-CEA30338D6BE}"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C2449A9-7854-4B10-AAFD-905A0A114314}" type="datetimeFigureOut">
              <a:rPr lang="zh-CN" altLang="en-US"/>
              <a:pPr>
                <a:defRPr/>
              </a:pPr>
              <a:t>2014/8/28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CC464CF-0302-4B4C-9481-8B3A72C81259}"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0CBDFA6-4262-4A57-8F37-9BFBFA096886}" type="datetimeFigureOut">
              <a:rPr lang="zh-CN" altLang="en-US"/>
              <a:pPr>
                <a:defRPr/>
              </a:pPr>
              <a:t>2014/8/28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90C56377-6A76-4B28-AA6F-A58CB16B552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en.wikipedia.org/wiki/Public_speak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en.wikipedia.org/wiki/Public_speak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hyperlink" Target="http://en.wikipedia.org/wiki/Public_speak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en.wikipedia.org/wiki/Public_speaker"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Public_speaker"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Public_speaker"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en.wikipedia.org/wiki/Public_speak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en.wikipedia.org/wiki/Public_speake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en.wikipedia.org/wiki/Public_speake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en.wikipedia.org/wiki/Public_speak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15616" y="2472102"/>
            <a:ext cx="8784976" cy="2948499"/>
          </a:xfrm>
          <a:prstGeom prst="rect">
            <a:avLst/>
          </a:prstGeom>
          <a:noFill/>
        </p:spPr>
        <p:txBody>
          <a:bodyPr wrap="square" rtlCol="0">
            <a:spAutoFit/>
          </a:bodyPr>
          <a:lstStyle/>
          <a:p>
            <a:pPr>
              <a:lnSpc>
                <a:spcPct val="80000"/>
              </a:lnSpc>
              <a:buClr>
                <a:schemeClr val="accent1"/>
              </a:buClr>
              <a:buSzPct val="70000"/>
            </a:pPr>
            <a:r>
              <a:rPr lang="en-US" altLang="zh-CN" sz="4800" dirty="0">
                <a:effectLst>
                  <a:outerShdw blurRad="50800" dist="50800" dir="2700000" algn="tl" rotWithShape="0">
                    <a:srgbClr val="000000">
                      <a:alpha val="43137"/>
                    </a:srgbClr>
                  </a:outerShdw>
                </a:effectLst>
              </a:rPr>
              <a:t>A smart phone application to support citizen </a:t>
            </a:r>
            <a:r>
              <a:rPr lang="en-US" altLang="zh-CN" sz="4800" dirty="0" smtClean="0">
                <a:effectLst>
                  <a:outerShdw blurRad="50800" dist="50800" dir="2700000" algn="tl" rotWithShape="0">
                    <a:srgbClr val="000000">
                      <a:alpha val="43137"/>
                    </a:srgbClr>
                  </a:outerShdw>
                </a:effectLst>
              </a:rPr>
              <a:t>journalism</a:t>
            </a:r>
          </a:p>
          <a:p>
            <a:pPr>
              <a:lnSpc>
                <a:spcPct val="80000"/>
              </a:lnSpc>
              <a:buClr>
                <a:schemeClr val="accent1"/>
              </a:buClr>
              <a:buSzPct val="70000"/>
            </a:pPr>
            <a:r>
              <a:rPr lang="en-US" altLang="zh-CN" sz="4800" dirty="0">
                <a:solidFill>
                  <a:schemeClr val="tx1">
                    <a:tint val="75000"/>
                  </a:schemeClr>
                </a:solidFill>
                <a:effectLst>
                  <a:outerShdw blurRad="50800" dist="50800" dir="2700000" algn="tl" rotWithShape="0">
                    <a:srgbClr val="000000">
                      <a:alpha val="43137"/>
                    </a:srgbClr>
                  </a:outerShdw>
                </a:effectLst>
                <a:latin typeface="+mn-lt"/>
                <a:ea typeface="+mn-ea"/>
              </a:rPr>
              <a:t> </a:t>
            </a:r>
            <a:r>
              <a:rPr lang="en-US" altLang="zh-CN" sz="4800" dirty="0" smtClean="0">
                <a:solidFill>
                  <a:schemeClr val="tx1">
                    <a:tint val="75000"/>
                  </a:schemeClr>
                </a:solidFill>
                <a:effectLst>
                  <a:outerShdw blurRad="50800" dist="50800" dir="2700000" algn="tl" rotWithShape="0">
                    <a:srgbClr val="000000">
                      <a:alpha val="43137"/>
                    </a:srgbClr>
                  </a:outerShdw>
                </a:effectLst>
                <a:latin typeface="+mn-lt"/>
                <a:ea typeface="+mn-ea"/>
              </a:rPr>
              <a:t>                      </a:t>
            </a:r>
          </a:p>
          <a:p>
            <a:pPr>
              <a:lnSpc>
                <a:spcPct val="80000"/>
              </a:lnSpc>
              <a:buClr>
                <a:schemeClr val="accent1"/>
              </a:buClr>
              <a:buSzPct val="70000"/>
            </a:pPr>
            <a:r>
              <a:rPr lang="en-US" altLang="zh-CN" sz="4800" dirty="0">
                <a:solidFill>
                  <a:schemeClr val="tx1">
                    <a:tint val="75000"/>
                  </a:schemeClr>
                </a:solidFill>
                <a:effectLst>
                  <a:outerShdw blurRad="50800" dist="50800" dir="2700000" algn="tl" rotWithShape="0">
                    <a:srgbClr val="000000">
                      <a:alpha val="43137"/>
                    </a:srgbClr>
                  </a:outerShdw>
                </a:effectLst>
                <a:latin typeface="+mn-lt"/>
                <a:ea typeface="+mn-ea"/>
              </a:rPr>
              <a:t> </a:t>
            </a:r>
            <a:r>
              <a:rPr lang="en-US" altLang="zh-CN" sz="4800" dirty="0" smtClean="0">
                <a:solidFill>
                  <a:schemeClr val="tx1">
                    <a:tint val="75000"/>
                  </a:schemeClr>
                </a:solidFill>
                <a:effectLst>
                  <a:outerShdw blurRad="50800" dist="50800" dir="2700000" algn="tl" rotWithShape="0">
                    <a:srgbClr val="000000">
                      <a:alpha val="43137"/>
                    </a:srgbClr>
                  </a:outerShdw>
                </a:effectLst>
                <a:latin typeface="+mn-lt"/>
                <a:ea typeface="+mn-ea"/>
              </a:rPr>
              <a:t>                       </a:t>
            </a:r>
            <a:r>
              <a:rPr lang="en-US" altLang="zh-CN" sz="3200" dirty="0" smtClean="0">
                <a:solidFill>
                  <a:schemeClr val="tx1">
                    <a:tint val="75000"/>
                  </a:schemeClr>
                </a:solidFill>
                <a:latin typeface="+mn-lt"/>
                <a:ea typeface="+mn-ea"/>
              </a:rPr>
              <a:t>Liu </a:t>
            </a:r>
            <a:r>
              <a:rPr lang="en-US" altLang="zh-CN" sz="3200" dirty="0">
                <a:solidFill>
                  <a:schemeClr val="tx1">
                    <a:tint val="75000"/>
                  </a:schemeClr>
                </a:solidFill>
                <a:latin typeface="+mn-lt"/>
                <a:ea typeface="+mn-ea"/>
              </a:rPr>
              <a:t>Tiantian </a:t>
            </a:r>
          </a:p>
          <a:p>
            <a:pPr algn="ctr">
              <a:lnSpc>
                <a:spcPct val="80000"/>
              </a:lnSpc>
              <a:spcBef>
                <a:spcPct val="20000"/>
              </a:spcBef>
              <a:buClr>
                <a:schemeClr val="accent1"/>
              </a:buClr>
              <a:buSzPct val="70000"/>
            </a:pPr>
            <a:r>
              <a:rPr lang="en-US" altLang="zh-CN" sz="3200" dirty="0" smtClean="0">
                <a:solidFill>
                  <a:schemeClr val="tx1">
                    <a:tint val="75000"/>
                  </a:schemeClr>
                </a:solidFill>
                <a:latin typeface="+mn-lt"/>
                <a:ea typeface="+mn-ea"/>
              </a:rPr>
              <a:t> 11 </a:t>
            </a:r>
            <a:r>
              <a:rPr lang="en-US" altLang="zh-CN" sz="3200" dirty="0">
                <a:solidFill>
                  <a:schemeClr val="tx1">
                    <a:tint val="75000"/>
                  </a:schemeClr>
                </a:solidFill>
                <a:latin typeface="+mn-lt"/>
                <a:ea typeface="+mn-ea"/>
              </a:rPr>
              <a:t>August 2014</a:t>
            </a:r>
          </a:p>
        </p:txBody>
      </p:sp>
      <p:sp>
        <p:nvSpPr>
          <p:cNvPr id="5" name="Rectangle 2"/>
          <p:cNvSpPr txBox="1">
            <a:spLocks/>
          </p:cNvSpPr>
          <p:nvPr/>
        </p:nvSpPr>
        <p:spPr bwMode="auto">
          <a:xfrm>
            <a:off x="-18628" y="5733256"/>
            <a:ext cx="8458200" cy="1222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a:r>
              <a:rPr lang="en-US" sz="3600" cap="all" dirty="0">
                <a:solidFill>
                  <a:schemeClr val="tx2"/>
                </a:solidFill>
                <a:effectLst>
                  <a:reflection blurRad="12700" stA="48000" endA="300" endPos="55000" dir="5400000" sy="-90000" algn="bl" rotWithShape="0"/>
                </a:effectLst>
              </a:rPr>
              <a:t>Project</a:t>
            </a:r>
            <a:r>
              <a:rPr lang="en-US" dirty="0" smtClean="0"/>
              <a:t> </a:t>
            </a:r>
            <a:r>
              <a:rPr lang="en-US" altLang="zh-CN" sz="3600" cap="all" dirty="0">
                <a:solidFill>
                  <a:schemeClr val="tx2"/>
                </a:solidFill>
                <a:effectLst>
                  <a:reflection blurRad="12700" stA="48000" endA="300" endPos="55000" dir="5400000" sy="-90000" algn="bl" rotWithShape="0"/>
                </a:effectLst>
              </a:rPr>
              <a:t>presentation·</a:t>
            </a:r>
            <a:endParaRPr lang="en-US" sz="3600" cap="all" dirty="0">
              <a:solidFill>
                <a:schemeClr val="tx2"/>
              </a:solidFill>
              <a:effectLst>
                <a:reflection blurRad="12700" stA="48000" endA="300" endPos="55000" dir="5400000" sy="-90000" algn="bl" rotWithShape="0"/>
              </a:effectLst>
            </a:endParaRPr>
          </a:p>
        </p:txBody>
      </p:sp>
    </p:spTree>
    <p:extLst>
      <p:ext uri="{BB962C8B-B14F-4D97-AF65-F5344CB8AC3E}">
        <p14:creationId xmlns:p14="http://schemas.microsoft.com/office/powerpoint/2010/main" val="1574960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9979" y="778857"/>
            <a:ext cx="3396773" cy="5788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1520" y="234989"/>
            <a:ext cx="2300630" cy="369332"/>
          </a:xfrm>
          <a:prstGeom prst="rect">
            <a:avLst/>
          </a:prstGeom>
          <a:noFill/>
        </p:spPr>
        <p:txBody>
          <a:bodyPr wrap="none" rtlCol="0">
            <a:spAutoFit/>
          </a:bodyPr>
          <a:lstStyle/>
          <a:p>
            <a:r>
              <a:rPr lang="en-US" altLang="zh-CN" dirty="0">
                <a:hlinkClick r:id="rId4" tooltip="Public speaker"/>
              </a:rPr>
              <a:t>C</a:t>
            </a:r>
            <a:r>
              <a:rPr lang="en-US" altLang="zh-CN" dirty="0" smtClean="0">
                <a:hlinkClick r:id="rId4" tooltip="Public speaker"/>
              </a:rPr>
              <a:t>heck news details:</a:t>
            </a:r>
            <a:r>
              <a:rPr lang="en-US" altLang="zh-CN" dirty="0" smtClean="0"/>
              <a:t> </a:t>
            </a:r>
            <a:endParaRPr lang="en-US" altLang="zh-CN" dirty="0"/>
          </a:p>
        </p:txBody>
      </p:sp>
      <p:sp>
        <p:nvSpPr>
          <p:cNvPr id="6" name="TextBox 5"/>
          <p:cNvSpPr txBox="1"/>
          <p:nvPr/>
        </p:nvSpPr>
        <p:spPr>
          <a:xfrm>
            <a:off x="4716016" y="1556792"/>
            <a:ext cx="3834172" cy="4524315"/>
          </a:xfrm>
          <a:prstGeom prst="rect">
            <a:avLst/>
          </a:prstGeom>
          <a:noFill/>
        </p:spPr>
        <p:txBody>
          <a:bodyPr wrap="square" rtlCol="0">
            <a:spAutoFit/>
          </a:bodyPr>
          <a:lstStyle/>
          <a:p>
            <a:pPr>
              <a:tabLst>
                <a:tab pos="720000" algn="l"/>
              </a:tabLst>
            </a:pPr>
            <a:r>
              <a:rPr lang="en-US" altLang="zh-CN" sz="2400" dirty="0" smtClean="0">
                <a:latin typeface="+mn-lt"/>
              </a:rPr>
              <a:t>After check the total number</a:t>
            </a:r>
          </a:p>
          <a:p>
            <a:pPr>
              <a:tabLst>
                <a:tab pos="720000" algn="l"/>
              </a:tabLst>
            </a:pPr>
            <a:r>
              <a:rPr lang="en-US" altLang="zh-CN" sz="2400" dirty="0">
                <a:latin typeface="+mn-lt"/>
              </a:rPr>
              <a:t>o</a:t>
            </a:r>
            <a:r>
              <a:rPr lang="en-US" altLang="zh-CN" sz="2400" dirty="0" smtClean="0">
                <a:latin typeface="+mn-lt"/>
              </a:rPr>
              <a:t>f news that around, if user want to check what the news say, they can see the news details by click the mark of that news.</a:t>
            </a:r>
          </a:p>
          <a:p>
            <a:pPr>
              <a:tabLst>
                <a:tab pos="720000" algn="l"/>
              </a:tabLst>
            </a:pPr>
            <a:endParaRPr lang="en-US" altLang="zh-CN" sz="2400" dirty="0">
              <a:latin typeface="+mn-lt"/>
            </a:endParaRPr>
          </a:p>
          <a:p>
            <a:pPr>
              <a:tabLst>
                <a:tab pos="720000" algn="l"/>
              </a:tabLst>
            </a:pPr>
            <a:endParaRPr lang="en-US" altLang="zh-CN" sz="2400" dirty="0">
              <a:latin typeface="+mn-lt"/>
            </a:endParaRPr>
          </a:p>
          <a:p>
            <a:pPr>
              <a:tabLst>
                <a:tab pos="720000" algn="l"/>
              </a:tabLst>
            </a:pPr>
            <a:r>
              <a:rPr lang="en-US" altLang="zh-CN" sz="2400" dirty="0" smtClean="0">
                <a:latin typeface="+mn-lt"/>
              </a:rPr>
              <a:t>PS: Green mark means this news is a positive news and red mark refers to negative  news.</a:t>
            </a:r>
          </a:p>
        </p:txBody>
      </p:sp>
    </p:spTree>
    <p:extLst>
      <p:ext uri="{BB962C8B-B14F-4D97-AF65-F5344CB8AC3E}">
        <p14:creationId xmlns:p14="http://schemas.microsoft.com/office/powerpoint/2010/main" val="1604012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88024" y="576056"/>
            <a:ext cx="3256125" cy="5788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843898" y="234989"/>
            <a:ext cx="915635" cy="369332"/>
          </a:xfrm>
          <a:prstGeom prst="rect">
            <a:avLst/>
          </a:prstGeom>
          <a:noFill/>
        </p:spPr>
        <p:txBody>
          <a:bodyPr wrap="none" rtlCol="0">
            <a:spAutoFit/>
          </a:bodyPr>
          <a:lstStyle/>
          <a:p>
            <a:r>
              <a:rPr lang="en-US" altLang="zh-CN" dirty="0" smtClean="0">
                <a:hlinkClick r:id="rId4" tooltip="Public speaker"/>
              </a:rPr>
              <a:t>Part c:</a:t>
            </a:r>
            <a:r>
              <a:rPr lang="en-US" altLang="zh-CN" dirty="0" smtClean="0"/>
              <a:t> </a:t>
            </a:r>
            <a:endParaRPr lang="en-US" altLang="zh-CN" dirty="0"/>
          </a:p>
        </p:txBody>
      </p:sp>
      <p:sp>
        <p:nvSpPr>
          <p:cNvPr id="6" name="TextBox 5"/>
          <p:cNvSpPr txBox="1"/>
          <p:nvPr/>
        </p:nvSpPr>
        <p:spPr>
          <a:xfrm>
            <a:off x="473195" y="614373"/>
            <a:ext cx="3834172" cy="5632311"/>
          </a:xfrm>
          <a:prstGeom prst="rect">
            <a:avLst/>
          </a:prstGeom>
          <a:noFill/>
        </p:spPr>
        <p:txBody>
          <a:bodyPr wrap="square" rtlCol="0">
            <a:spAutoFit/>
          </a:bodyPr>
          <a:lstStyle/>
          <a:p>
            <a:pPr>
              <a:tabLst>
                <a:tab pos="720000" algn="l"/>
              </a:tabLst>
            </a:pPr>
            <a:r>
              <a:rPr lang="en-US" altLang="zh-CN" sz="2400" dirty="0" smtClean="0">
                <a:latin typeface="+mn-lt"/>
              </a:rPr>
              <a:t>This part will analysis the latest 100 news on the server, and count the positive news number and negative news number.</a:t>
            </a:r>
          </a:p>
          <a:p>
            <a:pPr>
              <a:tabLst>
                <a:tab pos="720000" algn="l"/>
              </a:tabLst>
            </a:pPr>
            <a:r>
              <a:rPr lang="en-US" altLang="zh-CN" sz="2400" dirty="0" smtClean="0">
                <a:latin typeface="+mn-lt"/>
              </a:rPr>
              <a:t>There are three kind of ways to visualize their numbers. Text shows on the top</a:t>
            </a:r>
            <a:r>
              <a:rPr lang="en-US" altLang="zh-CN" sz="2400" dirty="0">
                <a:latin typeface="+mn-lt"/>
              </a:rPr>
              <a:t>. Pie </a:t>
            </a:r>
            <a:r>
              <a:rPr lang="en-US" altLang="zh-CN" sz="2400" dirty="0" smtClean="0">
                <a:latin typeface="+mn-lt"/>
              </a:rPr>
              <a:t>chart shows at the middle and line chart shows at the bottom.</a:t>
            </a:r>
          </a:p>
          <a:p>
            <a:pPr>
              <a:tabLst>
                <a:tab pos="720000" algn="l"/>
              </a:tabLst>
            </a:pPr>
            <a:r>
              <a:rPr lang="en-US" altLang="zh-CN" sz="2400" dirty="0" smtClean="0">
                <a:latin typeface="+mn-lt"/>
              </a:rPr>
              <a:t>Actually these works in dynamic. For example, </a:t>
            </a:r>
            <a:r>
              <a:rPr lang="en-US" altLang="zh-CN" sz="2400" dirty="0">
                <a:latin typeface="+mn-lt"/>
              </a:rPr>
              <a:t>c</a:t>
            </a:r>
            <a:r>
              <a:rPr lang="en-US" altLang="zh-CN" sz="2400" dirty="0" smtClean="0">
                <a:latin typeface="+mn-lt"/>
              </a:rPr>
              <a:t>ycle size of pie chart increase by the number raising. </a:t>
            </a:r>
          </a:p>
        </p:txBody>
      </p:sp>
    </p:spTree>
    <p:extLst>
      <p:ext uri="{BB962C8B-B14F-4D97-AF65-F5344CB8AC3E}">
        <p14:creationId xmlns:p14="http://schemas.microsoft.com/office/powerpoint/2010/main" val="2593415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682332"/>
            <a:ext cx="3256125" cy="557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843898" y="234989"/>
            <a:ext cx="928459" cy="369332"/>
          </a:xfrm>
          <a:prstGeom prst="rect">
            <a:avLst/>
          </a:prstGeom>
          <a:noFill/>
        </p:spPr>
        <p:txBody>
          <a:bodyPr wrap="none" rtlCol="0">
            <a:spAutoFit/>
          </a:bodyPr>
          <a:lstStyle/>
          <a:p>
            <a:r>
              <a:rPr lang="en-US" altLang="zh-CN" dirty="0" smtClean="0">
                <a:hlinkClick r:id="rId4" tooltip="Public speaker"/>
              </a:rPr>
              <a:t>Part e:</a:t>
            </a:r>
            <a:r>
              <a:rPr lang="en-US" altLang="zh-CN" dirty="0" smtClean="0"/>
              <a:t> </a:t>
            </a:r>
            <a:endParaRPr lang="en-US" altLang="zh-CN" dirty="0"/>
          </a:p>
        </p:txBody>
      </p:sp>
      <p:sp>
        <p:nvSpPr>
          <p:cNvPr id="6" name="TextBox 5"/>
          <p:cNvSpPr txBox="1"/>
          <p:nvPr/>
        </p:nvSpPr>
        <p:spPr>
          <a:xfrm>
            <a:off x="3875717" y="1347794"/>
            <a:ext cx="3834172" cy="1569660"/>
          </a:xfrm>
          <a:prstGeom prst="rect">
            <a:avLst/>
          </a:prstGeom>
          <a:noFill/>
        </p:spPr>
        <p:txBody>
          <a:bodyPr wrap="square" rtlCol="0">
            <a:spAutoFit/>
          </a:bodyPr>
          <a:lstStyle/>
          <a:p>
            <a:pPr>
              <a:tabLst>
                <a:tab pos="720000" algn="l"/>
              </a:tabLst>
            </a:pPr>
            <a:r>
              <a:rPr lang="en-US" altLang="zh-CN" sz="2400" dirty="0" smtClean="0">
                <a:latin typeface="+mn-lt"/>
              </a:rPr>
              <a:t>I used the basic dialog to accomplish this part.</a:t>
            </a:r>
          </a:p>
          <a:p>
            <a:pPr>
              <a:tabLst>
                <a:tab pos="720000" algn="l"/>
              </a:tabLst>
            </a:pPr>
            <a:r>
              <a:rPr lang="en-US" altLang="zh-CN" sz="2400" dirty="0" smtClean="0">
                <a:latin typeface="+mn-lt"/>
              </a:rPr>
              <a:t>Briefly teach user how to use this application</a:t>
            </a:r>
            <a:r>
              <a:rPr lang="en-US" altLang="zh-CN" sz="2400" dirty="0">
                <a:latin typeface="+mn-lt"/>
              </a:rPr>
              <a:t>.</a:t>
            </a:r>
            <a:endParaRPr lang="en-US" altLang="zh-CN" sz="2400" dirty="0" smtClean="0">
              <a:latin typeface="+mn-lt"/>
            </a:endParaRPr>
          </a:p>
        </p:txBody>
      </p:sp>
    </p:spTree>
    <p:extLst>
      <p:ext uri="{BB962C8B-B14F-4D97-AF65-F5344CB8AC3E}">
        <p14:creationId xmlns:p14="http://schemas.microsoft.com/office/powerpoint/2010/main" val="939911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标题 1"/>
          <p:cNvSpPr txBox="1">
            <a:spLocks/>
          </p:cNvSpPr>
          <p:nvPr/>
        </p:nvSpPr>
        <p:spPr bwMode="auto">
          <a:xfrm>
            <a:off x="-108520" y="6119366"/>
            <a:ext cx="7787208" cy="70609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eaLnBrk="1" hangingPunct="1"/>
            <a:r>
              <a:rPr lang="en-US" altLang="zh-CN" sz="3600" cap="all" dirty="0" smtClean="0">
                <a:solidFill>
                  <a:schemeClr val="tx2"/>
                </a:solidFill>
                <a:effectLst>
                  <a:reflection blurRad="12700" stA="48000" endA="300" endPos="55000" dir="5400000" sy="-90000" algn="bl" rotWithShape="0"/>
                </a:effectLst>
              </a:rPr>
              <a:t>project implementation</a:t>
            </a:r>
            <a:endParaRPr lang="zh-CN" altLang="en-US" sz="3600" cap="all" dirty="0">
              <a:solidFill>
                <a:schemeClr val="tx2"/>
              </a:solidFill>
              <a:effectLst>
                <a:reflection blurRad="12700" stA="48000" endA="300" endPos="55000" dir="5400000" sy="-90000" algn="bl" rotWithShape="0"/>
              </a:effectLs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916832"/>
            <a:ext cx="2448272" cy="2448272"/>
          </a:xfrm>
          <a:prstGeom prst="rect">
            <a:avLst/>
          </a:prstGeom>
        </p:spPr>
      </p:pic>
      <p:sp>
        <p:nvSpPr>
          <p:cNvPr id="10" name="TextBox 9"/>
          <p:cNvSpPr txBox="1"/>
          <p:nvPr/>
        </p:nvSpPr>
        <p:spPr>
          <a:xfrm>
            <a:off x="3707904" y="4513808"/>
            <a:ext cx="1452642" cy="461665"/>
          </a:xfrm>
          <a:prstGeom prst="rect">
            <a:avLst/>
          </a:prstGeom>
          <a:noFill/>
        </p:spPr>
        <p:txBody>
          <a:bodyPr wrap="none" rtlCol="0">
            <a:spAutoFit/>
          </a:bodyPr>
          <a:lstStyle/>
          <a:p>
            <a:r>
              <a:rPr lang="en-US" altLang="zh-CN" sz="2400" dirty="0" smtClean="0"/>
              <a:t>SpeakUp</a:t>
            </a:r>
            <a:endParaRPr lang="zh-CN" altLang="en-US" sz="2400" dirty="0"/>
          </a:p>
        </p:txBody>
      </p:sp>
    </p:spTree>
    <p:extLst>
      <p:ext uri="{BB962C8B-B14F-4D97-AF65-F5344CB8AC3E}">
        <p14:creationId xmlns:p14="http://schemas.microsoft.com/office/powerpoint/2010/main" val="2701524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36712"/>
            <a:ext cx="1656184" cy="1656184"/>
          </a:xfrm>
          <a:prstGeom prst="rect">
            <a:avLst/>
          </a:prstGeom>
        </p:spPr>
      </p:pic>
      <p:sp>
        <p:nvSpPr>
          <p:cNvPr id="10" name="TextBox 9"/>
          <p:cNvSpPr txBox="1"/>
          <p:nvPr/>
        </p:nvSpPr>
        <p:spPr>
          <a:xfrm>
            <a:off x="167030" y="3573016"/>
            <a:ext cx="1452642" cy="461665"/>
          </a:xfrm>
          <a:prstGeom prst="rect">
            <a:avLst/>
          </a:prstGeom>
          <a:noFill/>
        </p:spPr>
        <p:txBody>
          <a:bodyPr wrap="none" rtlCol="0">
            <a:spAutoFit/>
          </a:bodyPr>
          <a:lstStyle/>
          <a:p>
            <a:r>
              <a:rPr lang="en-US" altLang="zh-CN" sz="2400" dirty="0" smtClean="0"/>
              <a:t>SpeakUp</a:t>
            </a:r>
            <a:endParaRPr lang="zh-CN" altLang="en-US" sz="2400" dirty="0"/>
          </a:p>
        </p:txBody>
      </p:sp>
      <p:sp>
        <p:nvSpPr>
          <p:cNvPr id="2" name="TextBox 1"/>
          <p:cNvSpPr txBox="1"/>
          <p:nvPr/>
        </p:nvSpPr>
        <p:spPr>
          <a:xfrm>
            <a:off x="1656183" y="603644"/>
            <a:ext cx="9630941" cy="1938992"/>
          </a:xfrm>
          <a:prstGeom prst="rect">
            <a:avLst/>
          </a:prstGeom>
          <a:noFill/>
        </p:spPr>
        <p:txBody>
          <a:bodyPr wrap="square" rtlCol="0">
            <a:spAutoFit/>
          </a:bodyPr>
          <a:lstStyle/>
          <a:p>
            <a:pPr>
              <a:tabLst>
                <a:tab pos="720000" algn="l"/>
              </a:tabLst>
            </a:pPr>
            <a:r>
              <a:rPr lang="en-US" altLang="zh-CN" sz="2400" dirty="0" smtClean="0">
                <a:latin typeface="+mn-lt"/>
                <a:hlinkClick r:id="rId4" tooltip="Public speaker"/>
              </a:rPr>
              <a:t>Logo:</a:t>
            </a:r>
            <a:r>
              <a:rPr lang="en-US" altLang="zh-CN" sz="2400" dirty="0">
                <a:latin typeface="+mn-lt"/>
              </a:rPr>
              <a:t> </a:t>
            </a:r>
            <a:r>
              <a:rPr lang="en-US" altLang="zh-CN" sz="2400" dirty="0" smtClean="0">
                <a:latin typeface="+mn-lt"/>
              </a:rPr>
              <a:t>When people give speech or want to say some louder, </a:t>
            </a:r>
          </a:p>
          <a:p>
            <a:pPr>
              <a:tabLst>
                <a:tab pos="720000" algn="l"/>
              </a:tabLst>
            </a:pPr>
            <a:r>
              <a:rPr lang="en-US" altLang="zh-CN" sz="2400" dirty="0">
                <a:latin typeface="+mn-lt"/>
              </a:rPr>
              <a:t> </a:t>
            </a:r>
            <a:r>
              <a:rPr lang="en-US" altLang="zh-CN" sz="2400" dirty="0" smtClean="0">
                <a:latin typeface="+mn-lt"/>
              </a:rPr>
              <a:t>         sometimes they hold this kind of microphone.</a:t>
            </a:r>
            <a:endParaRPr lang="en-US" altLang="zh-CN" sz="2400" dirty="0">
              <a:latin typeface="+mn-lt"/>
            </a:endParaRPr>
          </a:p>
          <a:p>
            <a:pPr>
              <a:tabLst>
                <a:tab pos="0" algn="l"/>
                <a:tab pos="720000" algn="l"/>
              </a:tabLst>
            </a:pPr>
            <a:r>
              <a:rPr lang="en-US" altLang="zh-CN" sz="2400" dirty="0" smtClean="0">
                <a:latin typeface="+mn-lt"/>
              </a:rPr>
              <a:t>          This logo easy to make user association of may be this </a:t>
            </a:r>
          </a:p>
          <a:p>
            <a:pPr>
              <a:tabLst>
                <a:tab pos="0" algn="l"/>
                <a:tab pos="720000" algn="l"/>
              </a:tabLst>
            </a:pPr>
            <a:r>
              <a:rPr lang="en-US" altLang="zh-CN" sz="2400" dirty="0">
                <a:latin typeface="+mn-lt"/>
              </a:rPr>
              <a:t> </a:t>
            </a:r>
            <a:r>
              <a:rPr lang="en-US" altLang="zh-CN" sz="2400" dirty="0" smtClean="0">
                <a:latin typeface="+mn-lt"/>
              </a:rPr>
              <a:t>         application can make us say something or this app</a:t>
            </a:r>
          </a:p>
          <a:p>
            <a:pPr>
              <a:tabLst>
                <a:tab pos="0" algn="l"/>
                <a:tab pos="720000" algn="l"/>
              </a:tabLst>
            </a:pPr>
            <a:r>
              <a:rPr lang="en-US" altLang="zh-CN" sz="2400" dirty="0">
                <a:latin typeface="+mn-lt"/>
              </a:rPr>
              <a:t> </a:t>
            </a:r>
            <a:r>
              <a:rPr lang="en-US" altLang="zh-CN" sz="2400" dirty="0" smtClean="0">
                <a:latin typeface="+mn-lt"/>
              </a:rPr>
              <a:t>         publicizes something to them.</a:t>
            </a:r>
          </a:p>
        </p:txBody>
      </p:sp>
      <p:sp>
        <p:nvSpPr>
          <p:cNvPr id="7" name="Rectangle 1"/>
          <p:cNvSpPr>
            <a:spLocks noChangeArrowheads="1"/>
          </p:cNvSpPr>
          <p:nvPr/>
        </p:nvSpPr>
        <p:spPr bwMode="auto">
          <a:xfrm>
            <a:off x="2143125" y="2446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charset="0"/>
                <a:ea typeface="宋体" charset="-122"/>
                <a:cs typeface="宋体" charset="-122"/>
              </a:rPr>
              <a:t/>
            </a:r>
            <a:br>
              <a:rPr kumimoji="0" lang="zh-CN" altLang="zh-CN" sz="1800" b="0" i="0" u="none" strike="noStrike" cap="none" normalizeH="0" baseline="0" smtClean="0">
                <a:ln>
                  <a:noFill/>
                </a:ln>
                <a:solidFill>
                  <a:schemeClr val="tx1"/>
                </a:solidFill>
                <a:effectLst/>
                <a:latin typeface="Arial" charset="0"/>
                <a:ea typeface="宋体" charset="-122"/>
                <a:cs typeface="宋体" charset="-122"/>
              </a:rPr>
            </a:br>
            <a:endParaRPr kumimoji="0" lang="zh-CN" altLang="zh-CN" sz="1800" b="0" i="0" u="none" strike="noStrike" cap="none" normalizeH="0" baseline="0" smtClean="0">
              <a:ln>
                <a:noFill/>
              </a:ln>
              <a:solidFill>
                <a:schemeClr val="tx1"/>
              </a:solidFill>
              <a:effectLst/>
              <a:latin typeface="Arial" charset="0"/>
              <a:ea typeface="宋体" charset="-122"/>
              <a:cs typeface="宋体" charset="-122"/>
            </a:endParaRPr>
          </a:p>
        </p:txBody>
      </p:sp>
      <p:sp>
        <p:nvSpPr>
          <p:cNvPr id="8" name="TextBox 7"/>
          <p:cNvSpPr txBox="1"/>
          <p:nvPr/>
        </p:nvSpPr>
        <p:spPr>
          <a:xfrm>
            <a:off x="1547664" y="2733972"/>
            <a:ext cx="7548541" cy="3046988"/>
          </a:xfrm>
          <a:prstGeom prst="rect">
            <a:avLst/>
          </a:prstGeom>
          <a:noFill/>
        </p:spPr>
        <p:txBody>
          <a:bodyPr wrap="none" rtlCol="0">
            <a:spAutoFit/>
          </a:bodyPr>
          <a:lstStyle/>
          <a:p>
            <a:r>
              <a:rPr lang="en-US" altLang="zh-CN" sz="2400" dirty="0" smtClean="0">
                <a:latin typeface="+mn-lt"/>
                <a:hlinkClick r:id="rId4" tooltip="Public speaker"/>
              </a:rPr>
              <a:t>Name</a:t>
            </a:r>
            <a:r>
              <a:rPr lang="en-US" altLang="zh-CN" sz="2400" dirty="0">
                <a:latin typeface="+mn-lt"/>
                <a:hlinkClick r:id="rId4" tooltip="Public speaker"/>
              </a:rPr>
              <a:t>:</a:t>
            </a:r>
            <a:r>
              <a:rPr lang="en-US" altLang="zh-CN" sz="2400" dirty="0">
                <a:latin typeface="+mn-lt"/>
              </a:rPr>
              <a:t> I named this application as “</a:t>
            </a:r>
            <a:r>
              <a:rPr lang="en-US" altLang="zh-CN" sz="2400" dirty="0" smtClean="0">
                <a:latin typeface="+mn-lt"/>
              </a:rPr>
              <a:t>SpeakUp”. I think there </a:t>
            </a:r>
          </a:p>
          <a:p>
            <a:r>
              <a:rPr lang="en-US" altLang="zh-CN" sz="2400" dirty="0">
                <a:latin typeface="+mn-lt"/>
              </a:rPr>
              <a:t> </a:t>
            </a:r>
            <a:r>
              <a:rPr lang="en-US" altLang="zh-CN" sz="2400" dirty="0" smtClean="0">
                <a:latin typeface="+mn-lt"/>
              </a:rPr>
              <a:t>            is a usage of paronomasia in this name . First speak </a:t>
            </a:r>
          </a:p>
          <a:p>
            <a:r>
              <a:rPr lang="en-US" altLang="zh-CN" sz="2400" dirty="0">
                <a:latin typeface="+mn-lt"/>
              </a:rPr>
              <a:t> </a:t>
            </a:r>
            <a:r>
              <a:rPr lang="en-US" altLang="zh-CN" sz="2400" dirty="0" smtClean="0">
                <a:latin typeface="+mn-lt"/>
              </a:rPr>
              <a:t>            up always represent speak </a:t>
            </a:r>
            <a:r>
              <a:rPr lang="en-US" altLang="zh-CN" sz="2400" dirty="0">
                <a:latin typeface="+mn-lt"/>
              </a:rPr>
              <a:t>loud enough to be </a:t>
            </a:r>
            <a:endParaRPr lang="en-US" altLang="zh-CN" sz="2400" dirty="0" smtClean="0">
              <a:latin typeface="+mn-lt"/>
            </a:endParaRPr>
          </a:p>
          <a:p>
            <a:r>
              <a:rPr lang="en-US" altLang="zh-CN" sz="2400" dirty="0">
                <a:latin typeface="+mn-lt"/>
              </a:rPr>
              <a:t> </a:t>
            </a:r>
            <a:r>
              <a:rPr lang="en-US" altLang="zh-CN" sz="2400" dirty="0" smtClean="0">
                <a:latin typeface="+mn-lt"/>
              </a:rPr>
              <a:t>            audible. Second </a:t>
            </a:r>
            <a:r>
              <a:rPr lang="en-US" altLang="zh-CN" sz="2400" dirty="0">
                <a:latin typeface="+mn-lt"/>
              </a:rPr>
              <a:t>I wrote “Up” as </a:t>
            </a:r>
            <a:r>
              <a:rPr lang="en-US" altLang="zh-CN" sz="2400" dirty="0" smtClean="0">
                <a:latin typeface="+mn-lt"/>
              </a:rPr>
              <a:t>uppercase, I want </a:t>
            </a:r>
          </a:p>
          <a:p>
            <a:r>
              <a:rPr lang="en-US" altLang="zh-CN" sz="2400" dirty="0">
                <a:latin typeface="+mn-lt"/>
              </a:rPr>
              <a:t> </a:t>
            </a:r>
            <a:r>
              <a:rPr lang="en-US" altLang="zh-CN" sz="2400" dirty="0" smtClean="0">
                <a:latin typeface="+mn-lt"/>
              </a:rPr>
              <a:t>            to represent that with news that has been spoke </a:t>
            </a:r>
          </a:p>
          <a:p>
            <a:r>
              <a:rPr lang="en-US" altLang="zh-CN" sz="2400" dirty="0">
                <a:latin typeface="+mn-lt"/>
              </a:rPr>
              <a:t> </a:t>
            </a:r>
            <a:r>
              <a:rPr lang="en-US" altLang="zh-CN" sz="2400" dirty="0" smtClean="0">
                <a:latin typeface="+mn-lt"/>
              </a:rPr>
              <a:t>            out</a:t>
            </a:r>
            <a:r>
              <a:rPr lang="en-US" altLang="zh-CN" sz="2400" dirty="0">
                <a:latin typeface="+mn-lt"/>
              </a:rPr>
              <a:t>, may be </a:t>
            </a:r>
            <a:r>
              <a:rPr lang="en-US" altLang="zh-CN" sz="2400" dirty="0" smtClean="0">
                <a:latin typeface="+mn-lt"/>
              </a:rPr>
              <a:t>the level </a:t>
            </a:r>
            <a:r>
              <a:rPr lang="en-US" altLang="zh-CN" sz="2400" dirty="0">
                <a:latin typeface="+mn-lt"/>
              </a:rPr>
              <a:t>of </a:t>
            </a:r>
            <a:r>
              <a:rPr lang="en-US" altLang="zh-CN" sz="2400" dirty="0" smtClean="0">
                <a:latin typeface="+mn-lt"/>
              </a:rPr>
              <a:t>civilization around us </a:t>
            </a:r>
          </a:p>
          <a:p>
            <a:r>
              <a:rPr lang="en-US" altLang="zh-CN" sz="2400" dirty="0">
                <a:latin typeface="+mn-lt"/>
              </a:rPr>
              <a:t> </a:t>
            </a:r>
            <a:r>
              <a:rPr lang="en-US" altLang="zh-CN" sz="2400" dirty="0" smtClean="0">
                <a:latin typeface="+mn-lt"/>
              </a:rPr>
              <a:t>            can be increased.</a:t>
            </a:r>
          </a:p>
          <a:p>
            <a:r>
              <a:rPr lang="en-US" altLang="zh-CN" sz="2400" dirty="0">
                <a:latin typeface="+mn-lt"/>
              </a:rPr>
              <a:t> </a:t>
            </a:r>
            <a:r>
              <a:rPr lang="en-US" altLang="zh-CN" sz="2400" dirty="0" smtClean="0">
                <a:latin typeface="+mn-lt"/>
              </a:rPr>
              <a:t>            </a:t>
            </a:r>
            <a:endParaRPr lang="zh-CN" altLang="en-US" sz="2400" dirty="0">
              <a:latin typeface="+mn-lt"/>
            </a:endParaRPr>
          </a:p>
        </p:txBody>
      </p:sp>
    </p:spTree>
    <p:extLst>
      <p:ext uri="{BB962C8B-B14F-4D97-AF65-F5344CB8AC3E}">
        <p14:creationId xmlns:p14="http://schemas.microsoft.com/office/powerpoint/2010/main" val="1246554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1"/>
          <p:cNvSpPr>
            <a:spLocks noChangeArrowheads="1"/>
          </p:cNvSpPr>
          <p:nvPr/>
        </p:nvSpPr>
        <p:spPr bwMode="auto">
          <a:xfrm>
            <a:off x="2143125" y="2446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charset="0"/>
                <a:ea typeface="宋体" charset="-122"/>
                <a:cs typeface="宋体" charset="-122"/>
              </a:rPr>
              <a:t/>
            </a:r>
            <a:br>
              <a:rPr kumimoji="0" lang="zh-CN" altLang="zh-CN" sz="1800" b="0" i="0" u="none" strike="noStrike" cap="none" normalizeH="0" baseline="0" smtClean="0">
                <a:ln>
                  <a:noFill/>
                </a:ln>
                <a:solidFill>
                  <a:schemeClr val="tx1"/>
                </a:solidFill>
                <a:effectLst/>
                <a:latin typeface="Arial" charset="0"/>
                <a:ea typeface="宋体" charset="-122"/>
                <a:cs typeface="宋体" charset="-122"/>
              </a:rPr>
            </a:br>
            <a:endParaRPr kumimoji="0" lang="zh-CN" altLang="zh-CN" sz="1800" b="0" i="0" u="none" strike="noStrike" cap="none" normalizeH="0" baseline="0" smtClean="0">
              <a:ln>
                <a:noFill/>
              </a:ln>
              <a:solidFill>
                <a:schemeClr val="tx1"/>
              </a:solidFill>
              <a:effectLst/>
              <a:latin typeface="Arial" charset="0"/>
              <a:ea typeface="宋体" charset="-122"/>
              <a:cs typeface="宋体" charset="-122"/>
            </a:endParaRPr>
          </a:p>
        </p:txBody>
      </p:sp>
      <p:sp>
        <p:nvSpPr>
          <p:cNvPr id="9" name="TextBox 8"/>
          <p:cNvSpPr txBox="1"/>
          <p:nvPr/>
        </p:nvSpPr>
        <p:spPr>
          <a:xfrm>
            <a:off x="3635896" y="4005064"/>
            <a:ext cx="9630941" cy="1569660"/>
          </a:xfrm>
          <a:prstGeom prst="rect">
            <a:avLst/>
          </a:prstGeom>
          <a:noFill/>
        </p:spPr>
        <p:txBody>
          <a:bodyPr wrap="square" rtlCol="0">
            <a:spAutoFit/>
          </a:bodyPr>
          <a:lstStyle/>
          <a:p>
            <a:pPr>
              <a:tabLst>
                <a:tab pos="720000" algn="l"/>
              </a:tabLst>
            </a:pPr>
            <a:r>
              <a:rPr lang="en-US" altLang="zh-CN" sz="2400" dirty="0" smtClean="0">
                <a:latin typeface="+mn-lt"/>
                <a:hlinkClick r:id="rId3" tooltip="Public speaker"/>
              </a:rPr>
              <a:t>Welcome Page:</a:t>
            </a:r>
            <a:r>
              <a:rPr lang="en-US" altLang="zh-CN" sz="2400" dirty="0">
                <a:latin typeface="+mn-lt"/>
              </a:rPr>
              <a:t> </a:t>
            </a:r>
            <a:r>
              <a:rPr lang="en-US" altLang="zh-CN" sz="2400" dirty="0" smtClean="0">
                <a:latin typeface="+mn-lt"/>
              </a:rPr>
              <a:t>Briefly represent the topic</a:t>
            </a:r>
          </a:p>
          <a:p>
            <a:pPr>
              <a:tabLst>
                <a:tab pos="720000" algn="l"/>
              </a:tabLst>
            </a:pPr>
            <a:r>
              <a:rPr lang="en-US" altLang="zh-CN" sz="2400" dirty="0" smtClean="0">
                <a:latin typeface="+mn-lt"/>
              </a:rPr>
              <a:t>again. </a:t>
            </a:r>
            <a:r>
              <a:rPr lang="en-US" altLang="zh-CN" sz="2000" dirty="0" smtClean="0">
                <a:latin typeface="+mn-ea"/>
                <a:ea typeface="+mn-ea"/>
              </a:rPr>
              <a:t>“</a:t>
            </a:r>
            <a:r>
              <a:rPr lang="zh-CN" altLang="en-US" sz="2000" dirty="0">
                <a:latin typeface="微软雅黑" pitchFamily="34" charset="-122"/>
                <a:ea typeface="微软雅黑" pitchFamily="34" charset="-122"/>
              </a:rPr>
              <a:t>话</a:t>
            </a:r>
            <a:r>
              <a:rPr lang="zh-CN" altLang="en-US" sz="2000" dirty="0" smtClean="0">
                <a:latin typeface="微软雅黑" pitchFamily="34" charset="-122"/>
                <a:ea typeface="微软雅黑" pitchFamily="34" charset="-122"/>
              </a:rPr>
              <a:t>俾你知</a:t>
            </a:r>
            <a:r>
              <a:rPr lang="en-US" altLang="zh-CN" sz="2000" dirty="0" smtClean="0">
                <a:latin typeface="+mn-ea"/>
                <a:ea typeface="+mn-ea"/>
              </a:rPr>
              <a:t>”</a:t>
            </a:r>
            <a:r>
              <a:rPr lang="en-US" altLang="zh-CN" sz="2400" dirty="0" smtClean="0">
                <a:latin typeface="+mn-lt"/>
              </a:rPr>
              <a:t> means telling you some </a:t>
            </a:r>
          </a:p>
          <a:p>
            <a:pPr>
              <a:tabLst>
                <a:tab pos="720000" algn="l"/>
              </a:tabLst>
            </a:pPr>
            <a:r>
              <a:rPr lang="en-US" altLang="zh-CN" sz="2400" dirty="0" smtClean="0">
                <a:latin typeface="+mn-lt"/>
              </a:rPr>
              <a:t>stories. </a:t>
            </a:r>
            <a:r>
              <a:rPr lang="en-US" altLang="zh-CN" sz="2000" dirty="0" smtClean="0">
                <a:latin typeface="+mn-ea"/>
                <a:ea typeface="+mn-ea"/>
              </a:rPr>
              <a:t>“</a:t>
            </a:r>
            <a:r>
              <a:rPr lang="zh-CN" altLang="en-US" sz="2000" dirty="0" smtClean="0">
                <a:latin typeface="微软雅黑" pitchFamily="34" charset="-122"/>
                <a:ea typeface="微软雅黑" pitchFamily="34" charset="-122"/>
              </a:rPr>
              <a:t>讲出来，让大家都知道</a:t>
            </a:r>
            <a:r>
              <a:rPr lang="en-US" altLang="zh-CN" sz="2400" dirty="0" smtClean="0">
                <a:latin typeface="+mn-ea"/>
                <a:ea typeface="+mn-ea"/>
              </a:rPr>
              <a:t>”</a:t>
            </a:r>
            <a:r>
              <a:rPr lang="en-US" altLang="zh-CN" sz="2400" dirty="0" smtClean="0">
                <a:latin typeface="+mn-lt"/>
              </a:rPr>
              <a:t>means</a:t>
            </a:r>
          </a:p>
          <a:p>
            <a:pPr>
              <a:tabLst>
                <a:tab pos="720000" algn="l"/>
              </a:tabLst>
            </a:pPr>
            <a:r>
              <a:rPr lang="en-US" altLang="zh-CN" sz="2400" dirty="0" smtClean="0">
                <a:latin typeface="+mn-lt"/>
              </a:rPr>
              <a:t>speaking out and letting others know.</a:t>
            </a:r>
          </a:p>
        </p:txBody>
      </p:sp>
    </p:spTree>
    <p:extLst>
      <p:ext uri="{BB962C8B-B14F-4D97-AF65-F5344CB8AC3E}">
        <p14:creationId xmlns:p14="http://schemas.microsoft.com/office/powerpoint/2010/main" val="140330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851920" y="692696"/>
            <a:ext cx="9630941" cy="4524315"/>
          </a:xfrm>
          <a:prstGeom prst="rect">
            <a:avLst/>
          </a:prstGeom>
          <a:noFill/>
        </p:spPr>
        <p:txBody>
          <a:bodyPr wrap="square" rtlCol="0">
            <a:spAutoFit/>
          </a:bodyPr>
          <a:lstStyle/>
          <a:p>
            <a:pPr>
              <a:tabLst>
                <a:tab pos="720000" algn="l"/>
              </a:tabLst>
            </a:pPr>
            <a:r>
              <a:rPr lang="en-US" altLang="zh-CN" sz="2400" dirty="0" smtClean="0">
                <a:latin typeface="+mn-lt"/>
                <a:hlinkClick r:id="rId3" tooltip="Public speaker"/>
              </a:rPr>
              <a:t>Home Page:</a:t>
            </a:r>
            <a:r>
              <a:rPr lang="en-US" altLang="zh-CN" sz="2400" dirty="0" smtClean="0">
                <a:latin typeface="+mn-lt"/>
              </a:rPr>
              <a:t> Same as pre design. </a:t>
            </a:r>
          </a:p>
          <a:p>
            <a:pPr>
              <a:tabLst>
                <a:tab pos="720000" algn="l"/>
              </a:tabLst>
            </a:pPr>
            <a:r>
              <a:rPr lang="en-US" altLang="zh-CN" sz="2400" dirty="0" smtClean="0">
                <a:latin typeface="+mn-lt"/>
              </a:rPr>
              <a:t>Part a: WHAT’S NEWS </a:t>
            </a:r>
          </a:p>
          <a:p>
            <a:pPr>
              <a:tabLst>
                <a:tab pos="720000" algn="l"/>
              </a:tabLst>
            </a:pPr>
            <a:r>
              <a:rPr lang="en-US" altLang="zh-CN" sz="2400" dirty="0" smtClean="0">
                <a:latin typeface="+mn-lt"/>
              </a:rPr>
              <a:t>Part b: AROUND ME</a:t>
            </a:r>
          </a:p>
          <a:p>
            <a:pPr>
              <a:tabLst>
                <a:tab pos="720000" algn="l"/>
              </a:tabLst>
            </a:pPr>
            <a:r>
              <a:rPr lang="en-US" altLang="zh-CN" sz="2400" dirty="0" smtClean="0">
                <a:latin typeface="+mn-lt"/>
              </a:rPr>
              <a:t>Part c: TREND</a:t>
            </a:r>
            <a:r>
              <a:rPr lang="en-US" altLang="zh-CN" sz="2400" baseline="30000" dirty="0" smtClean="0">
                <a:latin typeface="+mn-lt"/>
              </a:rPr>
              <a:t>[1]</a:t>
            </a:r>
            <a:r>
              <a:rPr lang="en-US" altLang="zh-CN" sz="2400" dirty="0" smtClean="0">
                <a:latin typeface="+mn-lt"/>
              </a:rPr>
              <a:t> </a:t>
            </a:r>
          </a:p>
          <a:p>
            <a:pPr>
              <a:tabLst>
                <a:tab pos="720000" algn="l"/>
              </a:tabLst>
            </a:pPr>
            <a:r>
              <a:rPr lang="en-US" altLang="zh-CN" sz="2400" dirty="0" smtClean="0">
                <a:latin typeface="+mn-lt"/>
              </a:rPr>
              <a:t>Part d: POST</a:t>
            </a:r>
          </a:p>
          <a:p>
            <a:pPr>
              <a:tabLst>
                <a:tab pos="720000" algn="l"/>
              </a:tabLst>
            </a:pPr>
            <a:r>
              <a:rPr lang="en-US" altLang="zh-CN" sz="2400" dirty="0" smtClean="0">
                <a:latin typeface="+mn-lt"/>
              </a:rPr>
              <a:t>Part e: HELP</a:t>
            </a:r>
            <a:r>
              <a:rPr lang="en-US" altLang="zh-CN" sz="2400" baseline="30000" dirty="0" smtClean="0">
                <a:latin typeface="+mn-lt"/>
              </a:rPr>
              <a:t>[2]</a:t>
            </a:r>
            <a:endParaRPr lang="en-US" altLang="zh-CN" sz="2400" dirty="0">
              <a:latin typeface="+mn-lt"/>
            </a:endParaRPr>
          </a:p>
          <a:p>
            <a:pPr>
              <a:tabLst>
                <a:tab pos="720000" algn="l"/>
              </a:tabLst>
            </a:pPr>
            <a:endParaRPr lang="en-US" altLang="zh-CN" sz="2400" dirty="0" smtClean="0">
              <a:latin typeface="+mn-lt"/>
            </a:endParaRPr>
          </a:p>
          <a:p>
            <a:pPr>
              <a:tabLst>
                <a:tab pos="720000" algn="l"/>
              </a:tabLst>
            </a:pPr>
            <a:r>
              <a:rPr lang="en-US" altLang="zh-CN" sz="2400" dirty="0" smtClean="0">
                <a:latin typeface="+mn-lt"/>
              </a:rPr>
              <a:t>[1]</a:t>
            </a:r>
            <a:r>
              <a:rPr lang="en-US" altLang="zh-CN" sz="2400" dirty="0">
                <a:latin typeface="+mn-lt"/>
              </a:rPr>
              <a:t> </a:t>
            </a:r>
            <a:r>
              <a:rPr lang="en-US" altLang="zh-CN" sz="2400" dirty="0" smtClean="0">
                <a:latin typeface="+mn-lt"/>
              </a:rPr>
              <a:t>I </a:t>
            </a:r>
            <a:r>
              <a:rPr lang="en-US" altLang="zh-CN" sz="2400" dirty="0">
                <a:latin typeface="+mn-lt"/>
              </a:rPr>
              <a:t>changed function of this </a:t>
            </a:r>
            <a:r>
              <a:rPr lang="en-US" altLang="zh-CN" sz="2400" dirty="0" smtClean="0">
                <a:latin typeface="+mn-lt"/>
              </a:rPr>
              <a:t>part when </a:t>
            </a:r>
          </a:p>
          <a:p>
            <a:pPr>
              <a:tabLst>
                <a:tab pos="720000" algn="l"/>
              </a:tabLst>
            </a:pPr>
            <a:r>
              <a:rPr lang="en-US" altLang="zh-CN" sz="2400" dirty="0">
                <a:latin typeface="+mn-lt"/>
              </a:rPr>
              <a:t>	</a:t>
            </a:r>
            <a:r>
              <a:rPr lang="en-US" altLang="zh-CN" sz="2400" dirty="0" smtClean="0">
                <a:latin typeface="+mn-lt"/>
              </a:rPr>
              <a:t>try </a:t>
            </a:r>
            <a:r>
              <a:rPr lang="en-US" altLang="zh-CN" sz="2400" dirty="0">
                <a:latin typeface="+mn-lt"/>
              </a:rPr>
              <a:t>to finish it. I will detail this </a:t>
            </a:r>
            <a:r>
              <a:rPr lang="en-US" altLang="zh-CN" sz="2400" dirty="0" smtClean="0">
                <a:latin typeface="+mn-lt"/>
              </a:rPr>
              <a:t>later.</a:t>
            </a:r>
          </a:p>
          <a:p>
            <a:pPr>
              <a:tabLst>
                <a:tab pos="720000" algn="l"/>
              </a:tabLst>
            </a:pPr>
            <a:r>
              <a:rPr lang="en-US" altLang="zh-CN" sz="2400" dirty="0" smtClean="0">
                <a:latin typeface="+mn-lt"/>
              </a:rPr>
              <a:t>[2] Add this function to teach user how to </a:t>
            </a:r>
          </a:p>
          <a:p>
            <a:pPr>
              <a:tabLst>
                <a:tab pos="720000" algn="l"/>
              </a:tabLst>
            </a:pPr>
            <a:r>
              <a:rPr lang="en-US" altLang="zh-CN" sz="2400" dirty="0">
                <a:latin typeface="+mn-lt"/>
              </a:rPr>
              <a:t>	</a:t>
            </a:r>
            <a:r>
              <a:rPr lang="en-US" altLang="zh-CN" sz="2400" dirty="0" smtClean="0">
                <a:latin typeface="+mn-lt"/>
              </a:rPr>
              <a:t>use this application.</a:t>
            </a:r>
            <a:endParaRPr lang="en-US" altLang="zh-CN" sz="2400" dirty="0">
              <a:latin typeface="+mn-lt"/>
            </a:endParaRPr>
          </a:p>
          <a:p>
            <a:pPr>
              <a:tabLst>
                <a:tab pos="720000" algn="l"/>
              </a:tabLst>
            </a:pPr>
            <a:endParaRPr lang="en-US" altLang="zh-CN" sz="2400" dirty="0" smtClean="0">
              <a:latin typeface="+mn-lt"/>
            </a:endParaRPr>
          </a:p>
        </p:txBody>
      </p:sp>
    </p:spTree>
    <p:extLst>
      <p:ext uri="{BB962C8B-B14F-4D97-AF65-F5344CB8AC3E}">
        <p14:creationId xmlns:p14="http://schemas.microsoft.com/office/powerpoint/2010/main" val="13173917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6632"/>
            <a:ext cx="3657143" cy="650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283968" y="366604"/>
            <a:ext cx="9630941" cy="6001643"/>
          </a:xfrm>
          <a:prstGeom prst="rect">
            <a:avLst/>
          </a:prstGeom>
          <a:noFill/>
        </p:spPr>
        <p:txBody>
          <a:bodyPr wrap="square" rtlCol="0">
            <a:spAutoFit/>
          </a:bodyPr>
          <a:lstStyle/>
          <a:p>
            <a:pPr>
              <a:tabLst>
                <a:tab pos="720000" algn="l"/>
              </a:tabLst>
            </a:pPr>
            <a:r>
              <a:rPr lang="en-US" altLang="zh-CN" sz="2400" dirty="0" smtClean="0">
                <a:latin typeface="+mn-lt"/>
                <a:hlinkClick r:id="rId4" tooltip="Public speaker"/>
              </a:rPr>
              <a:t>Part a:</a:t>
            </a:r>
            <a:r>
              <a:rPr lang="en-US" altLang="zh-CN" sz="2400" dirty="0" smtClean="0">
                <a:latin typeface="+mn-lt"/>
              </a:rPr>
              <a:t> </a:t>
            </a:r>
          </a:p>
          <a:p>
            <a:pPr>
              <a:tabLst>
                <a:tab pos="720000" algn="l"/>
              </a:tabLst>
            </a:pPr>
            <a:r>
              <a:rPr lang="en-US" altLang="zh-CN" sz="2400" dirty="0" smtClean="0">
                <a:latin typeface="+mn-lt"/>
              </a:rPr>
              <a:t>This part used  ListView </a:t>
            </a:r>
            <a:r>
              <a:rPr lang="en-US" altLang="zh-CN" sz="2400" dirty="0">
                <a:latin typeface="+mn-lt"/>
              </a:rPr>
              <a:t>with </a:t>
            </a:r>
            <a:r>
              <a:rPr lang="en-US" altLang="zh-CN" sz="2400" dirty="0" smtClean="0">
                <a:latin typeface="+mn-lt"/>
              </a:rPr>
              <a:t>adapter</a:t>
            </a:r>
          </a:p>
          <a:p>
            <a:pPr>
              <a:tabLst>
                <a:tab pos="720000" algn="l"/>
              </a:tabLst>
            </a:pPr>
            <a:r>
              <a:rPr lang="en-US" altLang="zh-CN" sz="2400" dirty="0" smtClean="0">
                <a:latin typeface="+mn-lt"/>
              </a:rPr>
              <a:t>method to show news list.</a:t>
            </a:r>
          </a:p>
          <a:p>
            <a:pPr>
              <a:tabLst>
                <a:tab pos="720000" algn="l"/>
              </a:tabLst>
            </a:pPr>
            <a:r>
              <a:rPr lang="en-US" altLang="zh-CN" sz="2400" dirty="0" smtClean="0">
                <a:latin typeface="+mn-lt"/>
              </a:rPr>
              <a:t>When user tap WHAT’S NEWS icon, </a:t>
            </a:r>
          </a:p>
          <a:p>
            <a:pPr>
              <a:tabLst>
                <a:tab pos="720000" algn="l"/>
              </a:tabLst>
            </a:pPr>
            <a:r>
              <a:rPr lang="en-US" altLang="zh-CN" sz="2400" dirty="0" smtClean="0">
                <a:latin typeface="+mn-lt"/>
              </a:rPr>
              <a:t>this application will download latest</a:t>
            </a:r>
          </a:p>
          <a:p>
            <a:pPr>
              <a:tabLst>
                <a:tab pos="720000" algn="l"/>
              </a:tabLst>
            </a:pPr>
            <a:r>
              <a:rPr lang="en-US" altLang="zh-CN" sz="2400" dirty="0" smtClean="0">
                <a:latin typeface="+mn-lt"/>
              </a:rPr>
              <a:t>news from server</a:t>
            </a:r>
            <a:r>
              <a:rPr lang="en-US" altLang="zh-CN" sz="2400" baseline="30000" dirty="0" smtClean="0">
                <a:latin typeface="+mn-lt"/>
              </a:rPr>
              <a:t>[1]</a:t>
            </a:r>
            <a:r>
              <a:rPr lang="en-US" altLang="zh-CN" sz="2400" dirty="0" smtClean="0">
                <a:latin typeface="+mn-lt"/>
              </a:rPr>
              <a:t>.</a:t>
            </a:r>
          </a:p>
          <a:p>
            <a:pPr>
              <a:tabLst>
                <a:tab pos="720000" algn="l"/>
              </a:tabLst>
            </a:pPr>
            <a:r>
              <a:rPr lang="en-US" altLang="zh-CN" sz="2400" dirty="0" smtClean="0">
                <a:latin typeface="+mn-lt"/>
              </a:rPr>
              <a:t>User can check news one by one by </a:t>
            </a:r>
          </a:p>
          <a:p>
            <a:pPr>
              <a:tabLst>
                <a:tab pos="720000" algn="l"/>
              </a:tabLst>
            </a:pPr>
            <a:r>
              <a:rPr lang="en-US" altLang="zh-CN" sz="2400" dirty="0">
                <a:latin typeface="+mn-lt"/>
              </a:rPr>
              <a:t>s</a:t>
            </a:r>
            <a:r>
              <a:rPr lang="en-US" altLang="zh-CN" sz="2400" dirty="0" smtClean="0">
                <a:latin typeface="+mn-lt"/>
              </a:rPr>
              <a:t>crolling screen.</a:t>
            </a:r>
          </a:p>
          <a:p>
            <a:pPr>
              <a:tabLst>
                <a:tab pos="720000" algn="l"/>
              </a:tabLst>
            </a:pPr>
            <a:r>
              <a:rPr lang="en-US" altLang="zh-CN" sz="2400" dirty="0" smtClean="0">
                <a:latin typeface="+mn-lt"/>
              </a:rPr>
              <a:t>If user want to post a news, they can </a:t>
            </a:r>
          </a:p>
          <a:p>
            <a:pPr>
              <a:tabLst>
                <a:tab pos="720000" algn="l"/>
              </a:tabLst>
            </a:pPr>
            <a:r>
              <a:rPr lang="en-US" altLang="zh-CN" sz="2400" dirty="0" smtClean="0">
                <a:latin typeface="+mn-lt"/>
              </a:rPr>
              <a:t>click “WantToPost” icon to move to </a:t>
            </a:r>
          </a:p>
          <a:p>
            <a:pPr>
              <a:tabLst>
                <a:tab pos="720000" algn="l"/>
              </a:tabLst>
            </a:pPr>
            <a:r>
              <a:rPr lang="en-US" altLang="zh-CN" sz="2400" dirty="0" smtClean="0">
                <a:latin typeface="+mn-lt"/>
              </a:rPr>
              <a:t>part d directly.</a:t>
            </a:r>
          </a:p>
          <a:p>
            <a:pPr>
              <a:tabLst>
                <a:tab pos="720000" algn="l"/>
              </a:tabLst>
            </a:pPr>
            <a:endParaRPr lang="en-US" altLang="zh-CN" sz="2400" dirty="0" smtClean="0">
              <a:latin typeface="+mn-lt"/>
            </a:endParaRPr>
          </a:p>
          <a:p>
            <a:pPr>
              <a:tabLst>
                <a:tab pos="720000" algn="l"/>
              </a:tabLst>
            </a:pPr>
            <a:endParaRPr lang="en-US" altLang="zh-CN" sz="2400" dirty="0">
              <a:latin typeface="+mn-lt"/>
            </a:endParaRPr>
          </a:p>
          <a:p>
            <a:pPr>
              <a:tabLst>
                <a:tab pos="720000" algn="l"/>
              </a:tabLst>
            </a:pPr>
            <a:r>
              <a:rPr lang="en-US" altLang="zh-CN" sz="2400" dirty="0" smtClean="0">
                <a:latin typeface="+mn-lt"/>
              </a:rPr>
              <a:t>[1]The server that I used for this app</a:t>
            </a:r>
          </a:p>
          <a:p>
            <a:pPr>
              <a:tabLst>
                <a:tab pos="720000" algn="l"/>
              </a:tabLst>
            </a:pPr>
            <a:r>
              <a:rPr lang="en-US" altLang="zh-CN" sz="2400" dirty="0">
                <a:latin typeface="+mn-lt"/>
              </a:rPr>
              <a:t>      is Parse. </a:t>
            </a:r>
            <a:r>
              <a:rPr lang="en-US" altLang="zh-CN" sz="2400" dirty="0" smtClean="0">
                <a:latin typeface="+mn-lt"/>
              </a:rPr>
              <a:t>Parse </a:t>
            </a:r>
            <a:r>
              <a:rPr lang="en-US" altLang="zh-CN" sz="2400" dirty="0">
                <a:latin typeface="+mn-lt"/>
              </a:rPr>
              <a:t>is the perfect </a:t>
            </a:r>
            <a:r>
              <a:rPr lang="en-US" altLang="zh-CN" sz="2400" dirty="0" smtClean="0">
                <a:latin typeface="+mn-lt"/>
              </a:rPr>
              <a:t>cloud</a:t>
            </a:r>
          </a:p>
          <a:p>
            <a:pPr>
              <a:tabLst>
                <a:tab pos="720000" algn="l"/>
              </a:tabLst>
            </a:pPr>
            <a:r>
              <a:rPr lang="en-US" altLang="zh-CN" sz="2400" dirty="0">
                <a:latin typeface="+mn-lt"/>
              </a:rPr>
              <a:t> </a:t>
            </a:r>
            <a:r>
              <a:rPr lang="en-US" altLang="zh-CN" sz="2400" dirty="0" smtClean="0">
                <a:latin typeface="+mn-lt"/>
              </a:rPr>
              <a:t>     to save and download data.</a:t>
            </a:r>
          </a:p>
        </p:txBody>
      </p:sp>
    </p:spTree>
    <p:extLst>
      <p:ext uri="{BB962C8B-B14F-4D97-AF65-F5344CB8AC3E}">
        <p14:creationId xmlns:p14="http://schemas.microsoft.com/office/powerpoint/2010/main" val="934518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98746" y="261817"/>
            <a:ext cx="3405058" cy="583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63888" y="235736"/>
            <a:ext cx="1313180" cy="369332"/>
          </a:xfrm>
          <a:prstGeom prst="rect">
            <a:avLst/>
          </a:prstGeom>
          <a:noFill/>
        </p:spPr>
        <p:txBody>
          <a:bodyPr wrap="none" rtlCol="0">
            <a:spAutoFit/>
          </a:bodyPr>
          <a:lstStyle/>
          <a:p>
            <a:r>
              <a:rPr lang="en-US" altLang="zh-CN" dirty="0" smtClean="0">
                <a:hlinkClick r:id="rId4" tooltip="Public speaker"/>
              </a:rPr>
              <a:t>Edit news:</a:t>
            </a:r>
            <a:r>
              <a:rPr lang="en-US" altLang="zh-CN" dirty="0" smtClean="0"/>
              <a:t> </a:t>
            </a:r>
            <a:endParaRPr lang="en-US" altLang="zh-CN" dirty="0"/>
          </a:p>
        </p:txBody>
      </p:sp>
      <p:sp>
        <p:nvSpPr>
          <p:cNvPr id="5" name="矩形 4"/>
          <p:cNvSpPr/>
          <p:nvPr/>
        </p:nvSpPr>
        <p:spPr>
          <a:xfrm rot="18963558">
            <a:off x="4422109" y="2595947"/>
            <a:ext cx="3878426" cy="646331"/>
          </a:xfrm>
          <a:prstGeom prst="rect">
            <a:avLst/>
          </a:prstGeom>
          <a:noFill/>
        </p:spPr>
        <p:txBody>
          <a:bodyPr wrap="square" lIns="91440" tIns="45720" rIns="91440" bIns="45720">
            <a:spAutoFit/>
          </a:bodyPr>
          <a:lstStyle/>
          <a:p>
            <a:pPr algn="ctr"/>
            <a:r>
              <a:rPr lang="en-US" altLang="zh-CN" sz="36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Just for sample </a:t>
            </a:r>
            <a:endParaRPr lang="zh-CN" alt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9" name="TextBox 8"/>
          <p:cNvSpPr txBox="1"/>
          <p:nvPr/>
        </p:nvSpPr>
        <p:spPr>
          <a:xfrm>
            <a:off x="0" y="476672"/>
            <a:ext cx="3834172" cy="6063198"/>
          </a:xfrm>
          <a:prstGeom prst="rect">
            <a:avLst/>
          </a:prstGeom>
          <a:noFill/>
        </p:spPr>
        <p:txBody>
          <a:bodyPr wrap="square" rtlCol="0">
            <a:spAutoFit/>
          </a:bodyPr>
          <a:lstStyle/>
          <a:p>
            <a:pPr>
              <a:tabLst>
                <a:tab pos="720000" algn="l"/>
              </a:tabLst>
            </a:pPr>
            <a:r>
              <a:rPr lang="en-US" altLang="zh-CN" sz="2400" dirty="0" smtClean="0">
                <a:latin typeface="+mn-lt"/>
              </a:rPr>
              <a:t>1.The editor want to submit news to</a:t>
            </a:r>
            <a:r>
              <a:rPr lang="en-US" altLang="zh-CN" sz="2000" dirty="0" smtClean="0">
                <a:latin typeface="+mn-lt"/>
              </a:rPr>
              <a:t> </a:t>
            </a:r>
            <a:r>
              <a:rPr lang="en-US" altLang="zh-CN" sz="2000" dirty="0" smtClean="0">
                <a:latin typeface="微软雅黑" pitchFamily="34" charset="-122"/>
                <a:ea typeface="微软雅黑" pitchFamily="34" charset="-122"/>
              </a:rPr>
              <a:t>“</a:t>
            </a:r>
            <a:r>
              <a:rPr lang="zh-CN" altLang="en-US" sz="2000" dirty="0">
                <a:latin typeface="微软雅黑" pitchFamily="34" charset="-122"/>
                <a:ea typeface="微软雅黑" pitchFamily="34" charset="-122"/>
              </a:rPr>
              <a:t>太阳报</a:t>
            </a:r>
            <a:r>
              <a:rPr lang="en-US" altLang="zh-CN" sz="2000" dirty="0">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and“</a:t>
            </a:r>
            <a:r>
              <a:rPr lang="zh-CN" altLang="en-US" sz="2000" dirty="0">
                <a:latin typeface="微软雅黑" pitchFamily="34" charset="-122"/>
                <a:ea typeface="微软雅黑" pitchFamily="34" charset="-122"/>
              </a:rPr>
              <a:t>南</a:t>
            </a:r>
            <a:r>
              <a:rPr lang="zh-CN" altLang="en-US" sz="2000" dirty="0" smtClean="0">
                <a:latin typeface="微软雅黑" pitchFamily="34" charset="-122"/>
                <a:ea typeface="微软雅黑" pitchFamily="34" charset="-122"/>
              </a:rPr>
              <a:t>华</a:t>
            </a:r>
            <a:r>
              <a:rPr lang="zh-CN" altLang="en-US" sz="2000" dirty="0">
                <a:latin typeface="微软雅黑" pitchFamily="34" charset="-122"/>
                <a:ea typeface="微软雅黑" pitchFamily="34" charset="-122"/>
              </a:rPr>
              <a:t>早</a:t>
            </a:r>
            <a:r>
              <a:rPr lang="zh-CN" altLang="en-US" sz="2000" dirty="0" smtClean="0">
                <a:latin typeface="微软雅黑" pitchFamily="34" charset="-122"/>
                <a:ea typeface="微软雅黑" pitchFamily="34" charset="-122"/>
              </a:rPr>
              <a:t>报</a:t>
            </a:r>
            <a:r>
              <a:rPr lang="en-US" altLang="zh-CN" sz="2000" dirty="0" smtClean="0">
                <a:latin typeface="微软雅黑" pitchFamily="34" charset="-122"/>
                <a:ea typeface="微软雅黑" pitchFamily="34" charset="-122"/>
              </a:rPr>
              <a:t>”,</a:t>
            </a:r>
            <a:r>
              <a:rPr lang="en-US" altLang="zh-CN" sz="2400" dirty="0" smtClean="0">
                <a:latin typeface="+mj-lt"/>
                <a:ea typeface="微软雅黑" pitchFamily="34" charset="-122"/>
              </a:rPr>
              <a:t>so he highlight the two icons.</a:t>
            </a:r>
            <a:endParaRPr lang="en-US" altLang="zh-CN" sz="2000" dirty="0"/>
          </a:p>
          <a:p>
            <a:pPr>
              <a:tabLst>
                <a:tab pos="720000" algn="l"/>
              </a:tabLst>
            </a:pPr>
            <a:r>
              <a:rPr lang="en-US" altLang="zh-CN" sz="2400" dirty="0" smtClean="0">
                <a:latin typeface="+mn-lt"/>
              </a:rPr>
              <a:t>2.Edit news subject:</a:t>
            </a:r>
          </a:p>
          <a:p>
            <a:pPr>
              <a:tabLst>
                <a:tab pos="720000" algn="l"/>
              </a:tabLst>
            </a:pPr>
            <a:r>
              <a:rPr lang="zh-CN" altLang="en-US" sz="2000" dirty="0">
                <a:latin typeface="微软雅黑" pitchFamily="34" charset="-122"/>
                <a:ea typeface="微软雅黑" pitchFamily="34" charset="-122"/>
              </a:rPr>
              <a:t>深水</a:t>
            </a:r>
            <a:r>
              <a:rPr lang="zh-CN" altLang="en-US" sz="2000" dirty="0" smtClean="0">
                <a:latin typeface="微软雅黑" pitchFamily="34" charset="-122"/>
                <a:ea typeface="微软雅黑" pitchFamily="34" charset="-122"/>
              </a:rPr>
              <a:t>埗大飞超市违规售卖</a:t>
            </a:r>
            <a:endParaRPr lang="en-US" altLang="zh-CN" sz="2000" dirty="0" smtClean="0">
              <a:latin typeface="微软雅黑" pitchFamily="34" charset="-122"/>
              <a:ea typeface="微软雅黑" pitchFamily="34" charset="-122"/>
            </a:endParaRPr>
          </a:p>
          <a:p>
            <a:pPr>
              <a:tabLst>
                <a:tab pos="720000" algn="l"/>
              </a:tabLst>
            </a:pPr>
            <a:r>
              <a:rPr lang="en-US" altLang="zh-CN" sz="2400" dirty="0" smtClean="0">
                <a:latin typeface="+mn-lt"/>
              </a:rPr>
              <a:t>3.Edit news happen area</a:t>
            </a:r>
            <a:r>
              <a:rPr lang="zh-CN" altLang="en-US" sz="2400" dirty="0" smtClean="0">
                <a:latin typeface="+mn-lt"/>
              </a:rPr>
              <a:t>：</a:t>
            </a:r>
            <a:endParaRPr lang="en-US" altLang="zh-CN" sz="2400" dirty="0" smtClean="0">
              <a:latin typeface="+mn-lt"/>
            </a:endParaRPr>
          </a:p>
          <a:p>
            <a:pPr>
              <a:tabLst>
                <a:tab pos="720000" algn="l"/>
              </a:tabLst>
            </a:pPr>
            <a:r>
              <a:rPr lang="zh-CN" altLang="en-US" sz="2000" dirty="0" smtClean="0">
                <a:latin typeface="微软雅黑" pitchFamily="34" charset="-122"/>
                <a:ea typeface="微软雅黑" pitchFamily="34" charset="-122"/>
              </a:rPr>
              <a:t>香港深水埗</a:t>
            </a:r>
            <a:endParaRPr lang="en-US" altLang="zh-CN" sz="2000" dirty="0" smtClean="0">
              <a:latin typeface="微软雅黑" pitchFamily="34" charset="-122"/>
              <a:ea typeface="微软雅黑" pitchFamily="34" charset="-122"/>
            </a:endParaRPr>
          </a:p>
          <a:p>
            <a:pPr>
              <a:tabLst>
                <a:tab pos="720000" algn="l"/>
              </a:tabLst>
            </a:pPr>
            <a:r>
              <a:rPr lang="en-US" altLang="zh-CN" sz="2400" dirty="0" smtClean="0">
                <a:latin typeface="+mn-lt"/>
              </a:rPr>
              <a:t>3.Edit poster name:</a:t>
            </a:r>
          </a:p>
          <a:p>
            <a:pPr>
              <a:tabLst>
                <a:tab pos="720000" algn="l"/>
              </a:tabLst>
            </a:pPr>
            <a:r>
              <a:rPr lang="zh-CN" altLang="en-US" sz="2000" dirty="0" smtClean="0">
                <a:latin typeface="微软雅黑" pitchFamily="34" charset="-122"/>
                <a:ea typeface="微软雅黑" pitchFamily="34" charset="-122"/>
              </a:rPr>
              <a:t>周边居民</a:t>
            </a:r>
            <a:endParaRPr lang="en-US" altLang="zh-CN" sz="2000" dirty="0" smtClean="0">
              <a:latin typeface="微软雅黑" pitchFamily="34" charset="-122"/>
              <a:ea typeface="微软雅黑" pitchFamily="34" charset="-122"/>
            </a:endParaRPr>
          </a:p>
          <a:p>
            <a:pPr>
              <a:tabLst>
                <a:tab pos="720000" algn="l"/>
              </a:tabLst>
            </a:pPr>
            <a:r>
              <a:rPr lang="en-US" altLang="zh-CN" sz="2400" dirty="0" smtClean="0">
                <a:latin typeface="+mn-lt"/>
              </a:rPr>
              <a:t>4.Edit news content</a:t>
            </a:r>
            <a:r>
              <a:rPr lang="zh-CN" altLang="en-US" sz="2400" dirty="0" smtClean="0">
                <a:latin typeface="+mn-lt"/>
              </a:rPr>
              <a:t>：</a:t>
            </a:r>
            <a:endParaRPr lang="en-US" altLang="zh-CN" sz="2400" dirty="0" smtClean="0">
              <a:latin typeface="+mn-lt"/>
            </a:endParaRPr>
          </a:p>
          <a:p>
            <a:pPr>
              <a:tabLst>
                <a:tab pos="720000" algn="l"/>
              </a:tabLst>
            </a:pPr>
            <a:r>
              <a:rPr lang="zh-CN" altLang="en-US" sz="2000" dirty="0">
                <a:latin typeface="微软雅黑" pitchFamily="34" charset="-122"/>
                <a:ea typeface="微软雅黑" pitchFamily="34" charset="-122"/>
              </a:rPr>
              <a:t>深水</a:t>
            </a:r>
            <a:r>
              <a:rPr lang="zh-CN" altLang="en-US" sz="2000" dirty="0" smtClean="0">
                <a:latin typeface="微软雅黑" pitchFamily="34" charset="-122"/>
                <a:ea typeface="微软雅黑" pitchFamily="34" charset="-122"/>
              </a:rPr>
              <a:t>埗便利街大飞超市</a:t>
            </a:r>
            <a:r>
              <a:rPr lang="en-US" altLang="zh-CN" sz="2000" dirty="0" smtClean="0">
                <a:latin typeface="微软雅黑" pitchFamily="34" charset="-122"/>
                <a:ea typeface="微软雅黑" pitchFamily="34" charset="-122"/>
              </a:rPr>
              <a:t>……</a:t>
            </a:r>
          </a:p>
          <a:p>
            <a:pPr>
              <a:tabLst>
                <a:tab pos="720000" algn="l"/>
              </a:tabLst>
            </a:pPr>
            <a:r>
              <a:rPr lang="en-US" altLang="zh-CN" sz="2400" dirty="0" smtClean="0">
                <a:latin typeface="+mn-lt"/>
              </a:rPr>
              <a:t>5.Mark this news as a positive news</a:t>
            </a:r>
          </a:p>
          <a:p>
            <a:pPr>
              <a:tabLst>
                <a:tab pos="720000" algn="l"/>
              </a:tabLst>
            </a:pPr>
            <a:r>
              <a:rPr lang="en-US" altLang="zh-CN" sz="2400" dirty="0" smtClean="0">
                <a:latin typeface="+mn-lt"/>
              </a:rPr>
              <a:t>6.Set location</a:t>
            </a:r>
          </a:p>
          <a:p>
            <a:pPr>
              <a:tabLst>
                <a:tab pos="720000" algn="l"/>
              </a:tabLst>
            </a:pPr>
            <a:r>
              <a:rPr lang="en-US" altLang="zh-CN" sz="2400" dirty="0" smtClean="0">
                <a:latin typeface="+mn-lt"/>
              </a:rPr>
              <a:t>7.Attach a image </a:t>
            </a:r>
          </a:p>
          <a:p>
            <a:pPr>
              <a:tabLst>
                <a:tab pos="720000" algn="l"/>
              </a:tabLst>
            </a:pPr>
            <a:endParaRPr lang="en-US" altLang="zh-CN" sz="2000" dirty="0" smtClean="0">
              <a:latin typeface="+mn-lt"/>
            </a:endParaRPr>
          </a:p>
        </p:txBody>
      </p:sp>
    </p:spTree>
    <p:extLst>
      <p:ext uri="{BB962C8B-B14F-4D97-AF65-F5344CB8AC3E}">
        <p14:creationId xmlns:p14="http://schemas.microsoft.com/office/powerpoint/2010/main" val="3895613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98746" y="269069"/>
            <a:ext cx="3405058" cy="5816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63888" y="235736"/>
            <a:ext cx="1313180" cy="369332"/>
          </a:xfrm>
          <a:prstGeom prst="rect">
            <a:avLst/>
          </a:prstGeom>
          <a:noFill/>
        </p:spPr>
        <p:txBody>
          <a:bodyPr wrap="none" rtlCol="0">
            <a:spAutoFit/>
          </a:bodyPr>
          <a:lstStyle/>
          <a:p>
            <a:r>
              <a:rPr lang="en-US" altLang="zh-CN" dirty="0" smtClean="0">
                <a:hlinkClick r:id="rId4" tooltip="Public speaker"/>
              </a:rPr>
              <a:t>Edit news:</a:t>
            </a:r>
            <a:r>
              <a:rPr lang="en-US" altLang="zh-CN" dirty="0" smtClean="0"/>
              <a:t> </a:t>
            </a:r>
            <a:endParaRPr lang="en-US" altLang="zh-CN" dirty="0"/>
          </a:p>
        </p:txBody>
      </p:sp>
      <p:sp>
        <p:nvSpPr>
          <p:cNvPr id="5" name="矩形 4"/>
          <p:cNvSpPr/>
          <p:nvPr/>
        </p:nvSpPr>
        <p:spPr>
          <a:xfrm rot="18963558">
            <a:off x="4422109" y="2595947"/>
            <a:ext cx="3878426" cy="646331"/>
          </a:xfrm>
          <a:prstGeom prst="rect">
            <a:avLst/>
          </a:prstGeom>
          <a:noFill/>
        </p:spPr>
        <p:txBody>
          <a:bodyPr wrap="square" lIns="91440" tIns="45720" rIns="91440" bIns="45720">
            <a:spAutoFit/>
          </a:bodyPr>
          <a:lstStyle/>
          <a:p>
            <a:pPr algn="ctr"/>
            <a:r>
              <a:rPr lang="en-US" altLang="zh-CN" sz="36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Just for sample </a:t>
            </a:r>
            <a:endParaRPr lang="zh-CN" alt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9" name="TextBox 8"/>
          <p:cNvSpPr txBox="1"/>
          <p:nvPr/>
        </p:nvSpPr>
        <p:spPr>
          <a:xfrm>
            <a:off x="0" y="235736"/>
            <a:ext cx="3834172" cy="5940088"/>
          </a:xfrm>
          <a:prstGeom prst="rect">
            <a:avLst/>
          </a:prstGeom>
          <a:noFill/>
        </p:spPr>
        <p:txBody>
          <a:bodyPr wrap="square" rtlCol="0">
            <a:spAutoFit/>
          </a:bodyPr>
          <a:lstStyle/>
          <a:p>
            <a:pPr>
              <a:tabLst>
                <a:tab pos="720000" algn="l"/>
              </a:tabLst>
            </a:pPr>
            <a:r>
              <a:rPr lang="en-US" altLang="zh-CN" sz="2400" dirty="0" smtClean="0">
                <a:latin typeface="+mn-lt"/>
              </a:rPr>
              <a:t>1.After tap the Sent icon</a:t>
            </a:r>
            <a:r>
              <a:rPr lang="zh-CN" altLang="en-US" sz="2400" dirty="0" smtClean="0">
                <a:latin typeface="+mn-lt"/>
              </a:rPr>
              <a:t>， </a:t>
            </a:r>
            <a:r>
              <a:rPr lang="en-US" altLang="zh-CN" sz="2400" dirty="0" smtClean="0">
                <a:latin typeface="+mn-lt"/>
              </a:rPr>
              <a:t>the news that user just edited will be sent to Parse server directly</a:t>
            </a:r>
          </a:p>
          <a:p>
            <a:pPr>
              <a:tabLst>
                <a:tab pos="720000" algn="l"/>
              </a:tabLst>
            </a:pPr>
            <a:r>
              <a:rPr lang="en-US" altLang="zh-CN" sz="2400" dirty="0" smtClean="0">
                <a:latin typeface="+mn-lt"/>
              </a:rPr>
              <a:t>2.Since user selected two newspaper to sent, so application will go to email edit interface.(Open the email application that user installed.)</a:t>
            </a:r>
          </a:p>
          <a:p>
            <a:pPr>
              <a:tabLst>
                <a:tab pos="720000" algn="l"/>
              </a:tabLst>
            </a:pPr>
            <a:r>
              <a:rPr lang="en-US" altLang="zh-CN" sz="2400" dirty="0" smtClean="0">
                <a:latin typeface="+mn-lt"/>
              </a:rPr>
              <a:t>3.Every part  of the email as show in right image (1 2 3 4) can be shown directly. User can check the email but don’t need to edit again.</a:t>
            </a:r>
          </a:p>
          <a:p>
            <a:pPr>
              <a:tabLst>
                <a:tab pos="720000" algn="l"/>
              </a:tabLst>
            </a:pPr>
            <a:endParaRPr lang="en-US" altLang="zh-CN" sz="2000" dirty="0" smtClean="0">
              <a:latin typeface="+mn-lt"/>
            </a:endParaRPr>
          </a:p>
        </p:txBody>
      </p:sp>
    </p:spTree>
    <p:extLst>
      <p:ext uri="{BB962C8B-B14F-4D97-AF65-F5344CB8AC3E}">
        <p14:creationId xmlns:p14="http://schemas.microsoft.com/office/powerpoint/2010/main" val="3676729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9979" y="764704"/>
            <a:ext cx="3396773" cy="5816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1520" y="234989"/>
            <a:ext cx="928459" cy="369332"/>
          </a:xfrm>
          <a:prstGeom prst="rect">
            <a:avLst/>
          </a:prstGeom>
          <a:noFill/>
        </p:spPr>
        <p:txBody>
          <a:bodyPr wrap="none" rtlCol="0">
            <a:spAutoFit/>
          </a:bodyPr>
          <a:lstStyle/>
          <a:p>
            <a:r>
              <a:rPr lang="en-US" altLang="zh-CN" dirty="0" smtClean="0">
                <a:hlinkClick r:id="rId4" tooltip="Public speaker"/>
              </a:rPr>
              <a:t>Part b:</a:t>
            </a:r>
            <a:r>
              <a:rPr lang="en-US" altLang="zh-CN" dirty="0" smtClean="0"/>
              <a:t> </a:t>
            </a:r>
            <a:endParaRPr lang="en-US" altLang="zh-CN" dirty="0"/>
          </a:p>
        </p:txBody>
      </p:sp>
      <p:sp>
        <p:nvSpPr>
          <p:cNvPr id="6" name="TextBox 5"/>
          <p:cNvSpPr txBox="1"/>
          <p:nvPr/>
        </p:nvSpPr>
        <p:spPr>
          <a:xfrm>
            <a:off x="4716016" y="1268760"/>
            <a:ext cx="3834172" cy="5201424"/>
          </a:xfrm>
          <a:prstGeom prst="rect">
            <a:avLst/>
          </a:prstGeom>
          <a:noFill/>
        </p:spPr>
        <p:txBody>
          <a:bodyPr wrap="square" rtlCol="0">
            <a:spAutoFit/>
          </a:bodyPr>
          <a:lstStyle/>
          <a:p>
            <a:pPr>
              <a:tabLst>
                <a:tab pos="720000" algn="l"/>
              </a:tabLst>
            </a:pPr>
            <a:r>
              <a:rPr lang="en-US" altLang="zh-CN" sz="2400" dirty="0" smtClean="0">
                <a:latin typeface="+mn-lt"/>
              </a:rPr>
              <a:t>Compare with part a, if user don’t want to spend lot of data to download news from server and maybe those news are far away from them, they can open part b and just check what are the news around them.</a:t>
            </a:r>
          </a:p>
          <a:p>
            <a:pPr>
              <a:tabLst>
                <a:tab pos="720000" algn="l"/>
              </a:tabLst>
            </a:pPr>
            <a:endParaRPr lang="en-US" altLang="zh-CN" sz="2400" dirty="0">
              <a:latin typeface="+mn-lt"/>
            </a:endParaRPr>
          </a:p>
          <a:p>
            <a:pPr>
              <a:tabLst>
                <a:tab pos="720000" algn="l"/>
              </a:tabLst>
            </a:pPr>
            <a:r>
              <a:rPr lang="en-US" altLang="zh-CN" sz="2400" dirty="0" smtClean="0">
                <a:latin typeface="+mn-lt"/>
              </a:rPr>
              <a:t>In this example, there are 5 positive news and 3 negative news around the user’s location.</a:t>
            </a:r>
          </a:p>
          <a:p>
            <a:pPr>
              <a:tabLst>
                <a:tab pos="720000" algn="l"/>
              </a:tabLst>
            </a:pPr>
            <a:endParaRPr lang="en-US" altLang="zh-CN" sz="2000" dirty="0" smtClean="0">
              <a:latin typeface="+mn-lt"/>
            </a:endParaRPr>
          </a:p>
        </p:txBody>
      </p:sp>
    </p:spTree>
    <p:extLst>
      <p:ext uri="{BB962C8B-B14F-4D97-AF65-F5344CB8AC3E}">
        <p14:creationId xmlns:p14="http://schemas.microsoft.com/office/powerpoint/2010/main" val="5774395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1290</TotalTime>
  <Words>698</Words>
  <Application>Microsoft Office PowerPoint</Application>
  <PresentationFormat>全屏显示(4:3)</PresentationFormat>
  <Paragraphs>90</Paragraphs>
  <Slides>12</Slides>
  <Notes>0</Notes>
  <HiddenSlides>0</HiddenSlides>
  <MMClips>0</MMClips>
  <ScaleCrop>false</ScaleCrop>
  <HeadingPairs>
    <vt:vector size="4" baseType="variant">
      <vt:variant>
        <vt:lpstr>主题</vt:lpstr>
      </vt:variant>
      <vt:variant>
        <vt:i4>1</vt:i4>
      </vt:variant>
      <vt:variant>
        <vt:lpstr>幻灯片标题</vt:lpstr>
      </vt:variant>
      <vt:variant>
        <vt:i4>12</vt:i4>
      </vt:variant>
    </vt:vector>
  </HeadingPairs>
  <TitlesOfParts>
    <vt:vector size="1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Tiantian</cp:lastModifiedBy>
  <cp:revision>158</cp:revision>
  <dcterms:created xsi:type="dcterms:W3CDTF">2013-10-30T09:04:50Z</dcterms:created>
  <dcterms:modified xsi:type="dcterms:W3CDTF">2014-08-28T09:13:21Z</dcterms:modified>
</cp:coreProperties>
</file>